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6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tags/tag8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4"/>
    <p:sldMasterId id="2147483678" r:id="rId5"/>
  </p:sldMasterIdLst>
  <p:notesMasterIdLst>
    <p:notesMasterId r:id="rId21"/>
  </p:notesMasterIdLst>
  <p:sldIdLst>
    <p:sldId id="443" r:id="rId6"/>
    <p:sldId id="438" r:id="rId7"/>
    <p:sldId id="435" r:id="rId8"/>
    <p:sldId id="433" r:id="rId9"/>
    <p:sldId id="442" r:id="rId10"/>
    <p:sldId id="432" r:id="rId11"/>
    <p:sldId id="441" r:id="rId12"/>
    <p:sldId id="439" r:id="rId13"/>
    <p:sldId id="339" r:id="rId14"/>
    <p:sldId id="341" r:id="rId15"/>
    <p:sldId id="429" r:id="rId16"/>
    <p:sldId id="424" r:id="rId17"/>
    <p:sldId id="416" r:id="rId18"/>
    <p:sldId id="440" r:id="rId19"/>
    <p:sldId id="374" r:id="rId20"/>
  </p:sldIdLst>
  <p:sldSz cx="9144000" cy="5143500" type="screen16x9"/>
  <p:notesSz cx="6858000" cy="1209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3053">
          <p15:clr>
            <a:srgbClr val="A4A3A4"/>
          </p15:clr>
        </p15:guide>
        <p15:guide id="3" orient="horz" pos="2871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Fletcher" initials="JF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3C2"/>
    <a:srgbClr val="192953"/>
    <a:srgbClr val="182851"/>
    <a:srgbClr val="002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C71725-299F-45BC-8575-DF8B85342547}">
  <a:tblStyle styleId="{BCC71725-299F-45BC-8575-DF8B853425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86395"/>
  </p:normalViewPr>
  <p:slideViewPr>
    <p:cSldViewPr snapToGrid="0">
      <p:cViewPr varScale="1">
        <p:scale>
          <a:sx n="146" d="100"/>
          <a:sy n="146" d="100"/>
        </p:scale>
        <p:origin x="176" y="176"/>
      </p:cViewPr>
      <p:guideLst>
        <p:guide orient="horz"/>
        <p:guide orient="horz" pos="3053"/>
        <p:guide orient="horz" pos="287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rek Hunt" userId="5fb5299b-6e38-48f6-b942-4268586d0329" providerId="ADAL" clId="{0785E276-8759-AA4C-B2D1-02DC45BE29E0}"/>
    <pc:docChg chg="delSld modSld">
      <pc:chgData name="Derek Hunt" userId="5fb5299b-6e38-48f6-b942-4268586d0329" providerId="ADAL" clId="{0785E276-8759-AA4C-B2D1-02DC45BE29E0}" dt="2024-01-08T17:42:11.080" v="9" actId="20577"/>
      <pc:docMkLst>
        <pc:docMk/>
      </pc:docMkLst>
      <pc:sldChg chg="modNotesTx">
        <pc:chgData name="Derek Hunt" userId="5fb5299b-6e38-48f6-b942-4268586d0329" providerId="ADAL" clId="{0785E276-8759-AA4C-B2D1-02DC45BE29E0}" dt="2024-01-08T17:42:02.054" v="8" actId="20577"/>
        <pc:sldMkLst>
          <pc:docMk/>
          <pc:sldMk cId="1082577352" sldId="416"/>
        </pc:sldMkLst>
      </pc:sldChg>
      <pc:sldChg chg="modNotesTx">
        <pc:chgData name="Derek Hunt" userId="5fb5299b-6e38-48f6-b942-4268586d0329" providerId="ADAL" clId="{0785E276-8759-AA4C-B2D1-02DC45BE29E0}" dt="2024-01-08T17:41:57.755" v="7" actId="20577"/>
        <pc:sldMkLst>
          <pc:docMk/>
          <pc:sldMk cId="3676230717" sldId="424"/>
        </pc:sldMkLst>
      </pc:sldChg>
      <pc:sldChg chg="modNotesTx">
        <pc:chgData name="Derek Hunt" userId="5fb5299b-6e38-48f6-b942-4268586d0329" providerId="ADAL" clId="{0785E276-8759-AA4C-B2D1-02DC45BE29E0}" dt="2024-01-08T17:42:11.080" v="9" actId="20577"/>
        <pc:sldMkLst>
          <pc:docMk/>
          <pc:sldMk cId="765289261" sldId="429"/>
        </pc:sldMkLst>
      </pc:sldChg>
      <pc:sldChg chg="modSp mod">
        <pc:chgData name="Derek Hunt" userId="5fb5299b-6e38-48f6-b942-4268586d0329" providerId="ADAL" clId="{0785E276-8759-AA4C-B2D1-02DC45BE29E0}" dt="2024-01-08T17:41:02.458" v="2" actId="14100"/>
        <pc:sldMkLst>
          <pc:docMk/>
          <pc:sldMk cId="1873054498" sldId="438"/>
        </pc:sldMkLst>
        <pc:spChg chg="mod">
          <ac:chgData name="Derek Hunt" userId="5fb5299b-6e38-48f6-b942-4268586d0329" providerId="ADAL" clId="{0785E276-8759-AA4C-B2D1-02DC45BE29E0}" dt="2024-01-08T17:41:02.458" v="2" actId="14100"/>
          <ac:spMkLst>
            <pc:docMk/>
            <pc:sldMk cId="1873054498" sldId="438"/>
            <ac:spMk id="2" creationId="{6798E529-F4F7-4F11-BF87-DD6CF60AF0A2}"/>
          </ac:spMkLst>
        </pc:spChg>
      </pc:sldChg>
      <pc:sldChg chg="modNotesTx">
        <pc:chgData name="Derek Hunt" userId="5fb5299b-6e38-48f6-b942-4268586d0329" providerId="ADAL" clId="{0785E276-8759-AA4C-B2D1-02DC45BE29E0}" dt="2024-01-08T17:41:50.635" v="6" actId="20577"/>
        <pc:sldMkLst>
          <pc:docMk/>
          <pc:sldMk cId="1413059153" sldId="439"/>
        </pc:sldMkLst>
      </pc:sldChg>
      <pc:sldChg chg="modNotesTx">
        <pc:chgData name="Derek Hunt" userId="5fb5299b-6e38-48f6-b942-4268586d0329" providerId="ADAL" clId="{0785E276-8759-AA4C-B2D1-02DC45BE29E0}" dt="2024-01-08T17:41:39.955" v="3" actId="20577"/>
        <pc:sldMkLst>
          <pc:docMk/>
          <pc:sldMk cId="1396611925" sldId="443"/>
        </pc:sldMkLst>
      </pc:sldChg>
      <pc:sldChg chg="del">
        <pc:chgData name="Derek Hunt" userId="5fb5299b-6e38-48f6-b942-4268586d0329" providerId="ADAL" clId="{0785E276-8759-AA4C-B2D1-02DC45BE29E0}" dt="2024-01-08T17:39:41.505" v="0" actId="2696"/>
        <pc:sldMkLst>
          <pc:docMk/>
          <pc:sldMk cId="3990138569" sldId="44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90323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7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766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63952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774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52876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01541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10784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4046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371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937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0185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6355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6232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625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766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05114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userDrawn="1">
  <p:cSld name="BIG Title slid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>
  <p:cSld name="1_White frame">
    <p:bg>
      <p:bgPr>
        <a:solidFill>
          <a:srgbClr val="FFFFFF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1_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1850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513438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preserve="1" userDrawn="1">
  <p:cSld name="BIG 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  <p:extLst>
      <p:ext uri="{BB962C8B-B14F-4D97-AF65-F5344CB8AC3E}">
        <p14:creationId xmlns:p14="http://schemas.microsoft.com/office/powerpoint/2010/main" val="3029046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" preserve="1" userDrawn="1">
  <p:cSld name="Main Conten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 hasCustomPrompt="1"/>
          </p:nvPr>
        </p:nvSpPr>
        <p:spPr>
          <a:xfrm>
            <a:off x="4698275" y="189950"/>
            <a:ext cx="5311200" cy="8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r>
              <a:rPr lang="en-CA"/>
              <a:t>Learning Outcomes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6" name="Google Shape;16;p3"/>
          <p:cNvSpPr/>
          <p:nvPr/>
        </p:nvSpPr>
        <p:spPr>
          <a:xfrm>
            <a:off x="4572000" y="429350"/>
            <a:ext cx="2772000" cy="635700"/>
          </a:xfrm>
          <a:prstGeom prst="rect">
            <a:avLst/>
          </a:prstGeom>
          <a:noFill/>
          <a:ln w="381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4698275" y="1251126"/>
            <a:ext cx="3925723" cy="6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Apply basic principles of learner-centred design using RCE tools </a:t>
            </a: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4" hasCustomPrompt="1"/>
          </p:nvPr>
        </p:nvSpPr>
        <p:spPr>
          <a:xfrm>
            <a:off x="4671523" y="2164678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Explore simple HTML and CSS code to optimize learner attention</a:t>
            </a: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6" hasCustomPrompt="1"/>
          </p:nvPr>
        </p:nvSpPr>
        <p:spPr>
          <a:xfrm>
            <a:off x="4671523" y="3080955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Adapt strategies and examples to support faculty with effective content design</a:t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0"/>
            <a:ext cx="2855700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3557523" y="1065050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3557523" y="1978602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3557523" y="2894879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7" hasCustomPrompt="1"/>
          </p:nvPr>
        </p:nvSpPr>
        <p:spPr>
          <a:xfrm>
            <a:off x="3347523" y="1157150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1</a:t>
            </a: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8" hasCustomPrompt="1"/>
          </p:nvPr>
        </p:nvSpPr>
        <p:spPr>
          <a:xfrm>
            <a:off x="3347523" y="2070702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2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9" hasCustomPrompt="1"/>
          </p:nvPr>
        </p:nvSpPr>
        <p:spPr>
          <a:xfrm>
            <a:off x="3347523" y="2986979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3</a:t>
            </a:r>
            <a:endParaRPr/>
          </a:p>
        </p:txBody>
      </p:sp>
      <p:sp>
        <p:nvSpPr>
          <p:cNvPr id="20" name="Google Shape;23;p3">
            <a:extLst>
              <a:ext uri="{FF2B5EF4-FFF2-40B4-BE49-F238E27FC236}">
                <a16:creationId xmlns:a16="http://schemas.microsoft.com/office/drawing/2014/main" id="{32F2B982-C411-8B40-BFDC-EC7A173D09C5}"/>
              </a:ext>
            </a:extLst>
          </p:cNvPr>
          <p:cNvSpPr/>
          <p:nvPr userDrawn="1"/>
        </p:nvSpPr>
        <p:spPr>
          <a:xfrm>
            <a:off x="3557523" y="3823217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6;p3">
            <a:extLst>
              <a:ext uri="{FF2B5EF4-FFF2-40B4-BE49-F238E27FC236}">
                <a16:creationId xmlns:a16="http://schemas.microsoft.com/office/drawing/2014/main" id="{04408D99-970A-854C-88E6-6373950B1421}"/>
              </a:ext>
            </a:extLst>
          </p:cNvPr>
          <p:cNvSpPr txBox="1">
            <a:spLocks/>
          </p:cNvSpPr>
          <p:nvPr userDrawn="1"/>
        </p:nvSpPr>
        <p:spPr>
          <a:xfrm>
            <a:off x="3347523" y="3915317"/>
            <a:ext cx="12588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Ubuntu"/>
              <a:buNone/>
              <a:defRPr sz="2800" b="1" i="0" u="none" strike="noStrike" cap="none">
                <a:solidFill>
                  <a:schemeClr val="bg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79656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 preserve="1">
  <p:cSld name="Main Content 1 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162224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&amp; some text slide 2" preserve="1">
  <p:cSld name="BIG number &amp; some text slide 2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title" hasCustomPrompt="1"/>
          </p:nvPr>
        </p:nvSpPr>
        <p:spPr>
          <a:xfrm>
            <a:off x="742950" y="1238100"/>
            <a:ext cx="7729500" cy="19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2433300" y="3015325"/>
            <a:ext cx="4277400" cy="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3408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 preserve="1">
  <p:cSld name="White frame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10832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1_Title &amp; body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6005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55" name="Google Shape;55;p8"/>
          <p:cNvCxnSpPr/>
          <p:nvPr/>
        </p:nvCxnSpPr>
        <p:spPr>
          <a:xfrm>
            <a:off x="4233900" y="122360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06010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Title &amp; body slide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60058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1924032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>
  <p:cSld name="Main Content 1 1">
    <p:bg>
      <p:bgPr>
        <a:solidFill>
          <a:srgbClr val="FFFFFF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hite frame">
  <p:cSld name="White frame">
    <p:bg>
      <p:bgPr>
        <a:solidFill>
          <a:srgbClr val="FFFFFF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/>
          <p:nvPr/>
        </p:nvSpPr>
        <p:spPr>
          <a:xfrm>
            <a:off x="406950" y="41625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>
  <p:cSld name="1_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997300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55" name="Google Shape;55;p8"/>
          <p:cNvCxnSpPr/>
          <p:nvPr userDrawn="1"/>
        </p:nvCxnSpPr>
        <p:spPr>
          <a:xfrm>
            <a:off x="4233900" y="122360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71799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ody slide" type="tx" preserve="1">
  <p:cSld name="Title &amp; body slide">
    <p:bg>
      <p:bgPr>
        <a:solidFill>
          <a:srgbClr val="FFFFFF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/>
          <p:nvPr userDrawn="1"/>
        </p:nvSpPr>
        <p:spPr>
          <a:xfrm>
            <a:off x="406950" y="352200"/>
            <a:ext cx="8330100" cy="4311000"/>
          </a:xfrm>
          <a:prstGeom prst="rect">
            <a:avLst/>
          </a:prstGeom>
          <a:noFill/>
          <a:ln w="38100" cap="flat" cmpd="sng">
            <a:solidFill>
              <a:srgbClr val="1929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0" y="-1031483"/>
            <a:ext cx="9144000" cy="9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Bodoni"/>
              <a:buNone/>
              <a:defRPr b="1"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454050" y="1904925"/>
            <a:ext cx="5877000" cy="250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marL="137160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■"/>
              <a:defRPr sz="1300"/>
            </a:lvl3pPr>
            <a:lvl4pPr marL="182880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4pPr>
            <a:lvl5pPr marL="228600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21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</p:spTree>
    <p:extLst>
      <p:ext uri="{BB962C8B-B14F-4D97-AF65-F5344CB8AC3E}">
        <p14:creationId xmlns:p14="http://schemas.microsoft.com/office/powerpoint/2010/main" val="251343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slide" userDrawn="1">
  <p:cSld name="1_BIG Title slid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16665" y="0"/>
            <a:ext cx="615787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1610650" y="1856275"/>
            <a:ext cx="6157800" cy="875700"/>
          </a:xfrm>
          <a:prstGeom prst="rect">
            <a:avLst/>
          </a:prstGeom>
          <a:ln w="38100" cap="flat" cmpd="sng">
            <a:solidFill>
              <a:srgbClr val="53535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None/>
              <a:defRPr sz="6000">
                <a:solidFill>
                  <a:srgbClr val="434343"/>
                </a:solidFill>
              </a:defRPr>
            </a:lvl9pPr>
          </a:lstStyle>
          <a:p>
            <a:r>
              <a:rPr lang="en-CA"/>
              <a:t>Designing Pages in Quercus</a:t>
            </a:r>
            <a:endParaRPr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0A9D626-4D82-4277-B518-84D8292CBD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10650" y="3284232"/>
            <a:ext cx="5030787" cy="1003300"/>
          </a:xfrm>
        </p:spPr>
        <p:txBody>
          <a:bodyPr/>
          <a:lstStyle>
            <a:lvl1pPr marL="13970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CA"/>
              <a:t>Name and Name</a:t>
            </a:r>
          </a:p>
          <a:p>
            <a:pPr lvl="0"/>
            <a:endParaRPr lang="en-CA"/>
          </a:p>
          <a:p>
            <a:pPr lvl="0"/>
            <a:r>
              <a:rPr lang="en-CA"/>
              <a:t>Date and Time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" userDrawn="1">
  <p:cSld name="1_Main Content">
    <p:bg>
      <p:bgPr>
        <a:solidFill>
          <a:srgbClr val="FFFFFF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 hasCustomPrompt="1"/>
          </p:nvPr>
        </p:nvSpPr>
        <p:spPr>
          <a:xfrm>
            <a:off x="4698275" y="189950"/>
            <a:ext cx="5311200" cy="87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r>
              <a:rPr lang="en-CA"/>
              <a:t>Learning Outcomes</a:t>
            </a: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6" name="Google Shape;16;p3"/>
          <p:cNvSpPr/>
          <p:nvPr/>
        </p:nvSpPr>
        <p:spPr>
          <a:xfrm>
            <a:off x="4572000" y="429350"/>
            <a:ext cx="2772000" cy="635700"/>
          </a:xfrm>
          <a:prstGeom prst="rect">
            <a:avLst/>
          </a:prstGeom>
          <a:noFill/>
          <a:ln w="3810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34343"/>
              </a:solidFill>
            </a:endParaRPr>
          </a:p>
        </p:txBody>
      </p:sp>
      <p:sp>
        <p:nvSpPr>
          <p:cNvPr id="17" name="Google Shape;17;p3"/>
          <p:cNvSpPr txBox="1">
            <a:spLocks noGrp="1"/>
          </p:cNvSpPr>
          <p:nvPr>
            <p:ph type="title" idx="2" hasCustomPrompt="1"/>
          </p:nvPr>
        </p:nvSpPr>
        <p:spPr>
          <a:xfrm>
            <a:off x="4698275" y="1251126"/>
            <a:ext cx="3925723" cy="6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Apply basic principles of learner-centred design using RCE tools </a:t>
            </a:r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title" idx="4" hasCustomPrompt="1"/>
          </p:nvPr>
        </p:nvSpPr>
        <p:spPr>
          <a:xfrm>
            <a:off x="4671523" y="2164678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Explore simple HTML and CSS code to optimize learner attention</a:t>
            </a:r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title" idx="6" hasCustomPrompt="1"/>
          </p:nvPr>
        </p:nvSpPr>
        <p:spPr>
          <a:xfrm>
            <a:off x="4671523" y="3080955"/>
            <a:ext cx="3952475" cy="6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 sz="1800">
                <a:solidFill>
                  <a:srgbClr val="FFFFFF"/>
                </a:solidFill>
              </a:defRPr>
            </a:lvl9pPr>
          </a:lstStyle>
          <a:p>
            <a:r>
              <a:rPr lang="en-CA" b="0"/>
              <a:t>Adapt strategies and examples to support faculty with effective content design</a:t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0"/>
            <a:ext cx="2855700" cy="51435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3557523" y="1065050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3557523" y="1978602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3"/>
          <p:cNvSpPr/>
          <p:nvPr/>
        </p:nvSpPr>
        <p:spPr>
          <a:xfrm>
            <a:off x="3557523" y="2894879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7" hasCustomPrompt="1"/>
          </p:nvPr>
        </p:nvSpPr>
        <p:spPr>
          <a:xfrm>
            <a:off x="3347523" y="1157150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1</a:t>
            </a:r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title" idx="8" hasCustomPrompt="1"/>
          </p:nvPr>
        </p:nvSpPr>
        <p:spPr>
          <a:xfrm>
            <a:off x="3347523" y="2070702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2</a:t>
            </a:r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9" hasCustomPrompt="1"/>
          </p:nvPr>
        </p:nvSpPr>
        <p:spPr>
          <a:xfrm>
            <a:off x="3347523" y="2986979"/>
            <a:ext cx="1258800" cy="63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CA"/>
              <a:t>3</a:t>
            </a:r>
            <a:endParaRPr/>
          </a:p>
        </p:txBody>
      </p:sp>
      <p:sp>
        <p:nvSpPr>
          <p:cNvPr id="20" name="Google Shape;23;p3">
            <a:extLst>
              <a:ext uri="{FF2B5EF4-FFF2-40B4-BE49-F238E27FC236}">
                <a16:creationId xmlns:a16="http://schemas.microsoft.com/office/drawing/2014/main" id="{32F2B982-C411-8B40-BFDC-EC7A173D09C5}"/>
              </a:ext>
            </a:extLst>
          </p:cNvPr>
          <p:cNvSpPr/>
          <p:nvPr userDrawn="1"/>
        </p:nvSpPr>
        <p:spPr>
          <a:xfrm>
            <a:off x="3557523" y="3823217"/>
            <a:ext cx="838800" cy="8199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6;p3">
            <a:extLst>
              <a:ext uri="{FF2B5EF4-FFF2-40B4-BE49-F238E27FC236}">
                <a16:creationId xmlns:a16="http://schemas.microsoft.com/office/drawing/2014/main" id="{04408D99-970A-854C-88E6-6373950B1421}"/>
              </a:ext>
            </a:extLst>
          </p:cNvPr>
          <p:cNvSpPr txBox="1">
            <a:spLocks/>
          </p:cNvSpPr>
          <p:nvPr userDrawn="1"/>
        </p:nvSpPr>
        <p:spPr>
          <a:xfrm>
            <a:off x="3347523" y="3915317"/>
            <a:ext cx="12588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Ubuntu"/>
              <a:buNone/>
              <a:defRPr sz="2800" b="1" i="0" u="none" strike="noStrike" cap="none">
                <a:solidFill>
                  <a:schemeClr val="bg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Arvo"/>
              <a:buNone/>
              <a:defRPr sz="2800" b="0" i="0" u="none" strike="noStrike" cap="none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/>
              <a:t>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Content 1 1">
  <p:cSld name="1_Main Content 1 1">
    <p:bg>
      <p:bgPr>
        <a:solidFill>
          <a:srgbClr val="FFFFFF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956273" y="3469550"/>
            <a:ext cx="3483000" cy="111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CCCCCC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cxnSp>
        <p:nvCxnSpPr>
          <p:cNvPr id="39" name="Google Shape;39;p5"/>
          <p:cNvCxnSpPr/>
          <p:nvPr/>
        </p:nvCxnSpPr>
        <p:spPr>
          <a:xfrm>
            <a:off x="1068750" y="4619750"/>
            <a:ext cx="676200" cy="0"/>
          </a:xfrm>
          <a:prstGeom prst="straightConnector1">
            <a:avLst/>
          </a:prstGeom>
          <a:noFill/>
          <a:ln w="76200" cap="flat" cmpd="sng">
            <a:solidFill>
              <a:srgbClr val="192953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&amp; some text slide 2">
  <p:cSld name="1_BIG number &amp; some text slide 2">
    <p:bg>
      <p:bgPr>
        <a:solidFill>
          <a:srgbClr val="FFFFFF"/>
        </a:solidFill>
        <a:effectLst/>
      </p:bgPr>
    </p:bg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/>
          <p:nvPr/>
        </p:nvSpPr>
        <p:spPr>
          <a:xfrm>
            <a:off x="406950" y="352200"/>
            <a:ext cx="8330100" cy="4311000"/>
          </a:xfrm>
          <a:prstGeom prst="rect">
            <a:avLst/>
          </a:prstGeom>
          <a:solidFill>
            <a:srgbClr val="1929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title" hasCustomPrompt="1"/>
          </p:nvPr>
        </p:nvSpPr>
        <p:spPr>
          <a:xfrm>
            <a:off x="742950" y="1238100"/>
            <a:ext cx="7729500" cy="196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 b="1">
                <a:solidFill>
                  <a:schemeClr val="bg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25" name="Google Shape;125;p16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solidFill>
                  <a:schemeClr val="tx1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solidFill>
                  <a:srgbClr val="D9D9D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2433300" y="3015325"/>
            <a:ext cx="4277400" cy="6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None/>
              <a:defRPr sz="12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>
                <a:solidFill>
                  <a:srgbClr val="FFFFFF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1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●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○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2pPr>
            <a:lvl3pPr marL="1371600" lvl="2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■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3pPr>
            <a:lvl4pPr marL="1828800" lvl="3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●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○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■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6pPr>
            <a:lvl7pPr marL="3200400" lvl="6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●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7pPr>
            <a:lvl8pPr marL="3657600" lvl="7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○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8pPr>
            <a:lvl9pPr marL="4114800" lvl="8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000"/>
              <a:buFont typeface="Ubuntu Light"/>
              <a:buChar char="■"/>
              <a:defRPr sz="10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65" r:id="rId3"/>
    <p:sldLayoutId id="2147483676" r:id="rId4"/>
    <p:sldLayoutId id="2147483677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Arvo"/>
              <a:buNone/>
              <a:defRPr sz="24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●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Ubuntu Light"/>
              <a:buChar char="○"/>
              <a:defRPr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2pPr>
            <a:lvl3pPr marL="1371600" lvl="2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■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3pPr>
            <a:lvl4pPr marL="1828800" lvl="3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Ubuntu Light"/>
              <a:buChar char="●"/>
              <a:defRPr sz="13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○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Ubuntu Light"/>
              <a:buChar char="■"/>
              <a:defRPr sz="12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6pPr>
            <a:lvl7pPr marL="3200400" lvl="6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●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7pPr>
            <a:lvl8pPr marL="3657600" lvl="7" indent="-2984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100"/>
              <a:buFont typeface="Ubuntu Light"/>
              <a:buChar char="○"/>
              <a:defRPr sz="11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8pPr>
            <a:lvl9pPr marL="4114800" lvl="8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000"/>
              <a:buFont typeface="Ubuntu Light"/>
              <a:buChar char="■"/>
              <a:defRPr sz="1000">
                <a:solidFill>
                  <a:srgbClr val="999999"/>
                </a:solidFill>
                <a:latin typeface="Ubuntu Light"/>
                <a:ea typeface="Ubuntu Light"/>
                <a:cs typeface="Ubuntu Light"/>
                <a:sym typeface="Ubuntu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86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1pPr>
            <a:lvl2pPr lvl="1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2pPr>
            <a:lvl3pPr lvl="2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3pPr>
            <a:lvl4pPr lvl="3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4pPr>
            <a:lvl5pPr lvl="4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5pPr>
            <a:lvl6pPr lvl="5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6pPr>
            <a:lvl7pPr lvl="6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7pPr>
            <a:lvl8pPr lvl="7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8pPr>
            <a:lvl9pPr lvl="8" rtl="0">
              <a:buNone/>
              <a:defRPr sz="1200">
                <a:latin typeface="Arvo"/>
                <a:ea typeface="Arvo"/>
                <a:cs typeface="Arvo"/>
                <a:sym typeface="Arv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77778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2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uoft.me/ctsi-videos" TargetMode="Externa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gif"/><Relationship Id="rId4" Type="http://schemas.openxmlformats.org/officeDocument/2006/relationships/hyperlink" Target="https://uoft.me/qsupportcontact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hyperlink" Target="https://teaching.utoronto.ca/events" TargetMode="External"/><Relationship Id="rId4" Type="http://schemas.openxmlformats.org/officeDocument/2006/relationships/hyperlink" Target="https://uoft.me/ctsi-vide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oft.me/q-studen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5" Type="http://schemas.openxmlformats.org/officeDocument/2006/relationships/image" Target="../media/image20.png"/><Relationship Id="rId4" Type="http://schemas.openxmlformats.org/officeDocument/2006/relationships/hyperlink" Target="https://teaching.utoronto.ca/resources/planning-online-learnin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21.gif"/><Relationship Id="rId5" Type="http://schemas.openxmlformats.org/officeDocument/2006/relationships/hyperlink" Target="https://teaching.utoronto.ca/resources/planning-online-learning/" TargetMode="External"/><Relationship Id="rId4" Type="http://schemas.openxmlformats.org/officeDocument/2006/relationships/hyperlink" Target="teaching.utoronto.ca/teaching-feedback-services/quercus-course-reviews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mailto:q.help@utoronto.ca" TargetMode="External"/><Relationship Id="rId3" Type="http://schemas.openxmlformats.org/officeDocument/2006/relationships/hyperlink" Target="https://teaching.utoronto.ca/" TargetMode="External"/><Relationship Id="rId7" Type="http://schemas.openxmlformats.org/officeDocument/2006/relationships/hyperlink" Target="https://uoft.me/ctsi-video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oft.me/qsupportcontacts" TargetMode="External"/><Relationship Id="rId5" Type="http://schemas.openxmlformats.org/officeDocument/2006/relationships/hyperlink" Target="https://uoft.me/qresources" TargetMode="External"/><Relationship Id="rId4" Type="http://schemas.openxmlformats.org/officeDocument/2006/relationships/hyperlink" Target="https://teaching.utoronto.ca/event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hyperlink" Target="https://teaching.utoronto.ca/educational-technology/" TargetMode="Externa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5" Type="http://schemas.openxmlformats.org/officeDocument/2006/relationships/hyperlink" Target="https://teaching.utoronto.ca/resources/quercus-course-templates-and-example-courses/" TargetMode="Externa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uoft.me/q-homep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uoft.me/qresources" TargetMode="External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6E7205B-DC1D-4649-8E2D-5820851E0AC1}"/>
              </a:ext>
            </a:extLst>
          </p:cNvPr>
          <p:cNvSpPr/>
          <p:nvPr/>
        </p:nvSpPr>
        <p:spPr>
          <a:xfrm>
            <a:off x="529681" y="1695328"/>
            <a:ext cx="2430000" cy="301817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Before we get started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832E9BC-82CF-4929-B674-A0F2F041B7CF}"/>
              </a:ext>
            </a:extLst>
          </p:cNvPr>
          <p:cNvSpPr/>
          <p:nvPr/>
        </p:nvSpPr>
        <p:spPr>
          <a:xfrm>
            <a:off x="529681" y="2060261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3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Let us know if you can hear us when we do </a:t>
            </a:r>
            <a:r>
              <a:rPr lang="en-CA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Audio checks</a:t>
            </a:r>
            <a:endParaRPr lang="en-CA" sz="105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32AB11D-3E08-4137-A84C-B615B05761B7}"/>
              </a:ext>
            </a:extLst>
          </p:cNvPr>
          <p:cNvSpPr/>
          <p:nvPr/>
        </p:nvSpPr>
        <p:spPr>
          <a:xfrm>
            <a:off x="6159365" y="1694745"/>
            <a:ext cx="2430000" cy="302400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Following the webinar</a:t>
            </a:r>
          </a:p>
        </p:txBody>
      </p:sp>
      <p:sp>
        <p:nvSpPr>
          <p:cNvPr id="33" name="Freeform: Shape 32" descr="Download presentation slides at uoft.me/ctsi-videos">
            <a:extLst>
              <a:ext uri="{FF2B5EF4-FFF2-40B4-BE49-F238E27FC236}">
                <a16:creationId xmlns:a16="http://schemas.microsoft.com/office/drawing/2014/main" id="{69BCDA43-86EB-442B-971E-E0C4EB9A17AA}"/>
              </a:ext>
            </a:extLst>
          </p:cNvPr>
          <p:cNvSpPr/>
          <p:nvPr/>
        </p:nvSpPr>
        <p:spPr>
          <a:xfrm>
            <a:off x="6159365" y="3381613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1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Download </a:t>
            </a:r>
            <a:r>
              <a:rPr lang="en-CA" sz="105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Presentation Slides</a:t>
            </a: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at </a:t>
            </a:r>
            <a:r>
              <a: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  <a:hlinkClick r:id="rId4"/>
              </a:rPr>
              <a:t>uoft.me/ctsi-videos</a:t>
            </a:r>
            <a:r>
              <a: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 </a:t>
            </a:r>
          </a:p>
        </p:txBody>
      </p:sp>
      <p:grpSp>
        <p:nvGrpSpPr>
          <p:cNvPr id="62" name="Group 61" descr="View session recording at uoft.me/ctsi-videos in 2 business days">
            <a:extLst>
              <a:ext uri="{FF2B5EF4-FFF2-40B4-BE49-F238E27FC236}">
                <a16:creationId xmlns:a16="http://schemas.microsoft.com/office/drawing/2014/main" id="{CC1D3E82-66C5-4E71-B463-A5EDAFDC299E}"/>
              </a:ext>
            </a:extLst>
          </p:cNvPr>
          <p:cNvGrpSpPr/>
          <p:nvPr/>
        </p:nvGrpSpPr>
        <p:grpSpPr>
          <a:xfrm>
            <a:off x="6161835" y="2052907"/>
            <a:ext cx="2430000" cy="621000"/>
            <a:chOff x="8271854" y="2589180"/>
            <a:chExt cx="3240000" cy="792000"/>
          </a:xfrm>
        </p:grpSpPr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3B8DB463-6866-49D5-A195-7AAB5D1EBDC9}"/>
                </a:ext>
              </a:extLst>
            </p:cNvPr>
            <p:cNvSpPr/>
            <p:nvPr/>
          </p:nvSpPr>
          <p:spPr>
            <a:xfrm>
              <a:off x="8271854" y="2589180"/>
              <a:ext cx="3240000" cy="792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View</a:t>
              </a:r>
              <a:r>
                <a:rPr lang="en-CA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Session Recording</a:t>
              </a:r>
              <a:endParaRPr lang="en-US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at </a:t>
              </a: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  <a:hlinkClick r:id="rId4"/>
                </a:rPr>
                <a:t>uoft.me/ctsi-videos</a:t>
              </a: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</a:t>
              </a:r>
            </a:p>
            <a:p>
              <a:pPr marL="539987" lvl="1" defTabSz="711164">
                <a:lnSpc>
                  <a:spcPct val="90000"/>
                </a:lnSpc>
                <a:spcBef>
                  <a:spcPct val="0"/>
                </a:spcBef>
              </a:pPr>
              <a:r>
                <a:rPr lang="en-US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in about 2 business days</a:t>
              </a:r>
              <a:endPara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BA89470A-8BD2-40C5-9830-68C5DBC6E8E2}"/>
                </a:ext>
              </a:extLst>
            </p:cNvPr>
            <p:cNvGrpSpPr/>
            <p:nvPr/>
          </p:nvGrpSpPr>
          <p:grpSpPr>
            <a:xfrm>
              <a:off x="8362951" y="2685030"/>
              <a:ext cx="612000" cy="612000"/>
              <a:chOff x="6226386" y="2590239"/>
              <a:chExt cx="792000" cy="792000"/>
            </a:xfrm>
          </p:grpSpPr>
          <p:pic>
            <p:nvPicPr>
              <p:cNvPr id="55" name="Graphic 54" descr="Play">
                <a:extLst>
                  <a:ext uri="{FF2B5EF4-FFF2-40B4-BE49-F238E27FC236}">
                    <a16:creationId xmlns:a16="http://schemas.microsoft.com/office/drawing/2014/main" id="{EAE02598-43FD-44E4-A445-56D1CB696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6408444" y="2718148"/>
                <a:ext cx="540000" cy="540000"/>
              </a:xfrm>
              <a:prstGeom prst="rect">
                <a:avLst/>
              </a:prstGeom>
            </p:spPr>
          </p:pic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E4CEA878-E800-4688-B775-786D4A0F87B5}"/>
                  </a:ext>
                </a:extLst>
              </p:cNvPr>
              <p:cNvSpPr/>
              <p:nvPr/>
            </p:nvSpPr>
            <p:spPr>
              <a:xfrm>
                <a:off x="6226386" y="2590239"/>
                <a:ext cx="792000" cy="792000"/>
              </a:xfrm>
              <a:prstGeom prst="ellipse">
                <a:avLst/>
              </a:prstGeom>
              <a:noFill/>
              <a:ln w="38100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5783"/>
                <a:endParaRPr lang="en-CA" sz="150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</p:grpSp>
      <p:grpSp>
        <p:nvGrpSpPr>
          <p:cNvPr id="61" name="Group 60" descr="Complete feedback survey at link sent via email">
            <a:extLst>
              <a:ext uri="{FF2B5EF4-FFF2-40B4-BE49-F238E27FC236}">
                <a16:creationId xmlns:a16="http://schemas.microsoft.com/office/drawing/2014/main" id="{529EFEF8-2EC1-4E5F-8325-0A9C3BB0B39B}"/>
              </a:ext>
            </a:extLst>
          </p:cNvPr>
          <p:cNvGrpSpPr/>
          <p:nvPr/>
        </p:nvGrpSpPr>
        <p:grpSpPr>
          <a:xfrm>
            <a:off x="6159365" y="2723288"/>
            <a:ext cx="2430000" cy="621000"/>
            <a:chOff x="8503632" y="4096951"/>
            <a:chExt cx="3240000" cy="1008000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0B5A51B-4FF8-453F-9C16-30108DF364B1}"/>
                </a:ext>
              </a:extLst>
            </p:cNvPr>
            <p:cNvSpPr/>
            <p:nvPr/>
          </p:nvSpPr>
          <p:spPr>
            <a:xfrm>
              <a:off x="8503632" y="4096951"/>
              <a:ext cx="3240000" cy="1008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CA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Complete</a:t>
              </a:r>
              <a:r>
                <a:rPr lang="en-CA" sz="1050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Feedback Survey</a:t>
              </a:r>
              <a:r>
                <a:rPr lang="en-CA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 </a:t>
              </a:r>
              <a:r>
                <a:rPr lang="en-CA" sz="120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(link sent via email)</a:t>
              </a:r>
              <a:endParaRPr lang="en-CA" sz="105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pic>
          <p:nvPicPr>
            <p:cNvPr id="59" name="Graphic 58" descr="Clipboard Mixed">
              <a:extLst>
                <a:ext uri="{FF2B5EF4-FFF2-40B4-BE49-F238E27FC236}">
                  <a16:creationId xmlns:a16="http://schemas.microsoft.com/office/drawing/2014/main" id="{AFDDD449-EB43-4694-BD74-B3B9D5D5066A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41732" y="4157537"/>
              <a:ext cx="720000" cy="870545"/>
            </a:xfrm>
            <a:prstGeom prst="rect">
              <a:avLst/>
            </a:prstGeom>
          </p:spPr>
        </p:pic>
      </p:grp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F5F3029E-DC9A-47BD-8A73-5DE783138F81}"/>
              </a:ext>
            </a:extLst>
          </p:cNvPr>
          <p:cNvSpPr txBox="1">
            <a:spLocks/>
          </p:cNvSpPr>
          <p:nvPr/>
        </p:nvSpPr>
        <p:spPr>
          <a:xfrm>
            <a:off x="1157909" y="414097"/>
            <a:ext cx="6828182" cy="783634"/>
          </a:xfrm>
          <a:prstGeom prst="rect">
            <a:avLst/>
          </a:prstGeom>
          <a:ln>
            <a:noFill/>
          </a:ln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defTabSz="685783"/>
            <a:r>
              <a:rPr lang="en-CA" sz="4000" dirty="0">
                <a:solidFill>
                  <a:srgbClr val="192953"/>
                </a:solidFill>
                <a:latin typeface="Calibri"/>
              </a:rPr>
              <a:t>Quercus </a:t>
            </a:r>
            <a:r>
              <a:rPr lang="en-CA" sz="4000" dirty="0" err="1">
                <a:solidFill>
                  <a:srgbClr val="192953"/>
                </a:solidFill>
                <a:latin typeface="Calibri"/>
              </a:rPr>
              <a:t>Quickstart</a:t>
            </a:r>
            <a:endParaRPr lang="en-CA" sz="3600" dirty="0">
              <a:solidFill>
                <a:srgbClr val="192953"/>
              </a:solidFill>
              <a:latin typeface="Calibri"/>
            </a:endParaRPr>
          </a:p>
        </p:txBody>
      </p:sp>
      <p:sp>
        <p:nvSpPr>
          <p:cNvPr id="45" name="Freeform: Shape 32" descr="Option to turn on live captions">
            <a:extLst>
              <a:ext uri="{FF2B5EF4-FFF2-40B4-BE49-F238E27FC236}">
                <a16:creationId xmlns:a16="http://schemas.microsoft.com/office/drawing/2014/main" id="{C9AF82D1-355D-4D4F-996E-0BAC20C7E3BF}"/>
              </a:ext>
            </a:extLst>
          </p:cNvPr>
          <p:cNvSpPr/>
          <p:nvPr/>
        </p:nvSpPr>
        <p:spPr>
          <a:xfrm>
            <a:off x="528162" y="2763185"/>
            <a:ext cx="2430000" cy="621000"/>
          </a:xfrm>
          <a:custGeom>
            <a:avLst/>
            <a:gdLst>
              <a:gd name="connsiteX0" fmla="*/ 0 w 2427791"/>
              <a:gd name="connsiteY0" fmla="*/ 0 h 2547360"/>
              <a:gd name="connsiteX1" fmla="*/ 2427791 w 2427791"/>
              <a:gd name="connsiteY1" fmla="*/ 0 h 2547360"/>
              <a:gd name="connsiteX2" fmla="*/ 2427791 w 2427791"/>
              <a:gd name="connsiteY2" fmla="*/ 2547360 h 2547360"/>
              <a:gd name="connsiteX3" fmla="*/ 0 w 2427791"/>
              <a:gd name="connsiteY3" fmla="*/ 2547360 h 2547360"/>
              <a:gd name="connsiteX4" fmla="*/ 0 w 2427791"/>
              <a:gd name="connsiteY4" fmla="*/ 0 h 254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2547360">
                <a:moveTo>
                  <a:pt x="0" y="0"/>
                </a:moveTo>
                <a:lnTo>
                  <a:pt x="2427791" y="0"/>
                </a:lnTo>
                <a:lnTo>
                  <a:pt x="2427791" y="2547360"/>
                </a:lnTo>
                <a:lnTo>
                  <a:pt x="0" y="25473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5344" tIns="85344" rIns="113792" bIns="128016" numCol="1" spcCol="1270" anchor="ctr" anchorCtr="0">
            <a:noAutofit/>
          </a:bodyPr>
          <a:lstStyle/>
          <a:p>
            <a:pPr marL="539987" lvl="1" defTabSz="711164">
              <a:spcBef>
                <a:spcPct val="0"/>
              </a:spcBef>
            </a:pPr>
            <a:r>
              <a:rPr lang="en-CA" sz="105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Turn on live captions if you would like closed captioning</a:t>
            </a:r>
            <a:endParaRPr lang="en-US" sz="105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pic>
        <p:nvPicPr>
          <p:cNvPr id="11" name="Picture 10" descr="Icon of closed captioning">
            <a:extLst>
              <a:ext uri="{FF2B5EF4-FFF2-40B4-BE49-F238E27FC236}">
                <a16:creationId xmlns:a16="http://schemas.microsoft.com/office/drawing/2014/main" id="{957F64F4-3CE3-F94B-B445-C0D5006BAEC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5991" y="2865825"/>
            <a:ext cx="392400" cy="366240"/>
          </a:xfrm>
          <a:prstGeom prst="rect">
            <a:avLst/>
          </a:prstGeom>
        </p:spPr>
      </p:pic>
      <p:pic>
        <p:nvPicPr>
          <p:cNvPr id="13" name="Picture 12" descr="Icon of speaker">
            <a:extLst>
              <a:ext uri="{FF2B5EF4-FFF2-40B4-BE49-F238E27FC236}">
                <a16:creationId xmlns:a16="http://schemas.microsoft.com/office/drawing/2014/main" id="{4011C0A7-9C8A-984B-BC71-376A59DCE0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9161" y="2182078"/>
            <a:ext cx="392400" cy="367084"/>
          </a:xfrm>
          <a:prstGeom prst="rect">
            <a:avLst/>
          </a:prstGeom>
        </p:spPr>
      </p:pic>
      <p:pic>
        <p:nvPicPr>
          <p:cNvPr id="14" name="Picture 13" descr="Powerpoint icon">
            <a:extLst>
              <a:ext uri="{FF2B5EF4-FFF2-40B4-BE49-F238E27FC236}">
                <a16:creationId xmlns:a16="http://schemas.microsoft.com/office/drawing/2014/main" id="{0B6FAA6B-DA9D-B34A-BD99-07105DF00A2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4497" y="3463513"/>
            <a:ext cx="393700" cy="45720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8D985A-0F41-074A-86C2-596AC7E4EE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</a:t>
            </a:fld>
            <a:endParaRPr lang="es"/>
          </a:p>
        </p:txBody>
      </p:sp>
      <p:sp>
        <p:nvSpPr>
          <p:cNvPr id="32" name="Freeform: Shape 29">
            <a:extLst>
              <a:ext uri="{FF2B5EF4-FFF2-40B4-BE49-F238E27FC236}">
                <a16:creationId xmlns:a16="http://schemas.microsoft.com/office/drawing/2014/main" id="{C2246523-9CF4-E449-8D11-7275552AC1FE}"/>
              </a:ext>
            </a:extLst>
          </p:cNvPr>
          <p:cNvSpPr/>
          <p:nvPr/>
        </p:nvSpPr>
        <p:spPr>
          <a:xfrm>
            <a:off x="3344523" y="1695328"/>
            <a:ext cx="2430000" cy="302400"/>
          </a:xfrm>
          <a:custGeom>
            <a:avLst/>
            <a:gdLst>
              <a:gd name="connsiteX0" fmla="*/ 0 w 2427791"/>
              <a:gd name="connsiteY0" fmla="*/ 0 h 460800"/>
              <a:gd name="connsiteX1" fmla="*/ 2427791 w 2427791"/>
              <a:gd name="connsiteY1" fmla="*/ 0 h 460800"/>
              <a:gd name="connsiteX2" fmla="*/ 2427791 w 2427791"/>
              <a:gd name="connsiteY2" fmla="*/ 460800 h 460800"/>
              <a:gd name="connsiteX3" fmla="*/ 0 w 2427791"/>
              <a:gd name="connsiteY3" fmla="*/ 460800 h 460800"/>
              <a:gd name="connsiteX4" fmla="*/ 0 w 2427791"/>
              <a:gd name="connsiteY4" fmla="*/ 0 h 46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7791" h="460800">
                <a:moveTo>
                  <a:pt x="0" y="0"/>
                </a:moveTo>
                <a:lnTo>
                  <a:pt x="2427791" y="0"/>
                </a:lnTo>
                <a:lnTo>
                  <a:pt x="2427791" y="460800"/>
                </a:lnTo>
                <a:lnTo>
                  <a:pt x="0" y="460800"/>
                </a:lnTo>
                <a:lnTo>
                  <a:pt x="0" y="0"/>
                </a:lnTo>
                <a:close/>
              </a:path>
            </a:pathLst>
          </a:custGeom>
          <a:solidFill>
            <a:srgbClr val="192953"/>
          </a:solidFill>
          <a:ln>
            <a:solidFill>
              <a:srgbClr val="19295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algn="ctr" defTabSz="80006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CA" sz="1800" dirty="0">
                <a:solidFill>
                  <a:prstClr val="white"/>
                </a:solidFill>
                <a:latin typeface="Calibri"/>
              </a:rPr>
              <a:t>During the webinar</a:t>
            </a:r>
          </a:p>
        </p:txBody>
      </p:sp>
      <p:grpSp>
        <p:nvGrpSpPr>
          <p:cNvPr id="34" name="Group 33" descr="Type questions and comments into the chat">
            <a:extLst>
              <a:ext uri="{FF2B5EF4-FFF2-40B4-BE49-F238E27FC236}">
                <a16:creationId xmlns:a16="http://schemas.microsoft.com/office/drawing/2014/main" id="{9113CAA9-57D6-7A4B-9DF7-0FEBCC6D01A2}"/>
              </a:ext>
            </a:extLst>
          </p:cNvPr>
          <p:cNvGrpSpPr/>
          <p:nvPr/>
        </p:nvGrpSpPr>
        <p:grpSpPr>
          <a:xfrm>
            <a:off x="3344523" y="2730917"/>
            <a:ext cx="2430000" cy="621000"/>
            <a:chOff x="639523" y="4281683"/>
            <a:chExt cx="2457000" cy="621000"/>
          </a:xfrm>
        </p:grpSpPr>
        <p:sp>
          <p:nvSpPr>
            <p:cNvPr id="36" name="Freeform: Shape 37">
              <a:extLst>
                <a:ext uri="{FF2B5EF4-FFF2-40B4-BE49-F238E27FC236}">
                  <a16:creationId xmlns:a16="http://schemas.microsoft.com/office/drawing/2014/main" id="{838BC9C0-8C1A-BC4D-9D9C-0FEDD24F0699}"/>
                </a:ext>
              </a:extLst>
            </p:cNvPr>
            <p:cNvSpPr/>
            <p:nvPr/>
          </p:nvSpPr>
          <p:spPr>
            <a:xfrm>
              <a:off x="639523" y="4281683"/>
              <a:ext cx="2457000" cy="621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US" sz="105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Type questions and comments into the </a:t>
              </a:r>
              <a:r>
                <a:rPr lang="en-US" sz="1050" b="1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Chat</a:t>
              </a:r>
              <a:endParaRPr lang="en-CA" sz="1050" b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endParaRPr>
            </a:p>
          </p:txBody>
        </p:sp>
        <p:pic>
          <p:nvPicPr>
            <p:cNvPr id="37" name="Picture 36" descr="Icon for Chat in Teams">
              <a:extLst>
                <a:ext uri="{FF2B5EF4-FFF2-40B4-BE49-F238E27FC236}">
                  <a16:creationId xmlns:a16="http://schemas.microsoft.com/office/drawing/2014/main" id="{441031D8-9E71-D345-866B-E139F61935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l="14738" t="9199" r="14486" b="11019"/>
            <a:stretch/>
          </p:blipFill>
          <p:spPr>
            <a:xfrm>
              <a:off x="727633" y="4384468"/>
              <a:ext cx="395498" cy="415430"/>
            </a:xfrm>
            <a:prstGeom prst="rect">
              <a:avLst/>
            </a:prstGeom>
          </p:spPr>
        </p:pic>
      </p:grpSp>
      <p:grpSp>
        <p:nvGrpSpPr>
          <p:cNvPr id="39" name="Group 38" descr="Your microphone will be muted until Q&amp;A at the end of the session">
            <a:extLst>
              <a:ext uri="{FF2B5EF4-FFF2-40B4-BE49-F238E27FC236}">
                <a16:creationId xmlns:a16="http://schemas.microsoft.com/office/drawing/2014/main" id="{9E17A88D-D626-914C-8DA7-05119C081F22}"/>
              </a:ext>
            </a:extLst>
          </p:cNvPr>
          <p:cNvGrpSpPr/>
          <p:nvPr/>
        </p:nvGrpSpPr>
        <p:grpSpPr>
          <a:xfrm>
            <a:off x="3344523" y="2055862"/>
            <a:ext cx="2430000" cy="621000"/>
            <a:chOff x="3421895" y="1948993"/>
            <a:chExt cx="2430000" cy="621000"/>
          </a:xfrm>
        </p:grpSpPr>
        <p:sp>
          <p:nvSpPr>
            <p:cNvPr id="41" name="Freeform: Shape 45">
              <a:extLst>
                <a:ext uri="{FF2B5EF4-FFF2-40B4-BE49-F238E27FC236}">
                  <a16:creationId xmlns:a16="http://schemas.microsoft.com/office/drawing/2014/main" id="{F2403970-A3BD-5F44-BBA3-B767ED0DC990}"/>
                </a:ext>
              </a:extLst>
            </p:cNvPr>
            <p:cNvSpPr/>
            <p:nvPr/>
          </p:nvSpPr>
          <p:spPr>
            <a:xfrm>
              <a:off x="3421895" y="1948993"/>
              <a:ext cx="2430000" cy="621000"/>
            </a:xfrm>
            <a:custGeom>
              <a:avLst/>
              <a:gdLst>
                <a:gd name="connsiteX0" fmla="*/ 0 w 2427791"/>
                <a:gd name="connsiteY0" fmla="*/ 0 h 2547360"/>
                <a:gd name="connsiteX1" fmla="*/ 2427791 w 2427791"/>
                <a:gd name="connsiteY1" fmla="*/ 0 h 2547360"/>
                <a:gd name="connsiteX2" fmla="*/ 2427791 w 2427791"/>
                <a:gd name="connsiteY2" fmla="*/ 2547360 h 2547360"/>
                <a:gd name="connsiteX3" fmla="*/ 0 w 2427791"/>
                <a:gd name="connsiteY3" fmla="*/ 2547360 h 2547360"/>
                <a:gd name="connsiteX4" fmla="*/ 0 w 2427791"/>
                <a:gd name="connsiteY4" fmla="*/ 0 h 254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7791" h="2547360">
                  <a:moveTo>
                    <a:pt x="0" y="0"/>
                  </a:moveTo>
                  <a:lnTo>
                    <a:pt x="2427791" y="0"/>
                  </a:lnTo>
                  <a:lnTo>
                    <a:pt x="2427791" y="2547360"/>
                  </a:lnTo>
                  <a:lnTo>
                    <a:pt x="0" y="254736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85344" rIns="113792" bIns="128016" numCol="1" spcCol="1270" anchor="ctr" anchorCtr="0">
              <a:noAutofit/>
            </a:bodyPr>
            <a:lstStyle/>
            <a:p>
              <a:pPr marL="539987" lvl="1" defTabSz="711164"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Your </a:t>
              </a:r>
              <a:r>
                <a:rPr lang="en-CA" sz="1050" b="1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microphone</a:t>
              </a:r>
            </a:p>
            <a:p>
              <a:pPr marL="539987" lvl="1" defTabSz="711164">
                <a:spcBef>
                  <a:spcPct val="0"/>
                </a:spcBef>
              </a:pPr>
              <a:r>
                <a:rPr lang="en-CA" sz="105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/>
                </a:rPr>
                <a:t>will be muted until Q&amp;A at the end of the session</a:t>
              </a:r>
            </a:p>
          </p:txBody>
        </p:sp>
        <p:pic>
          <p:nvPicPr>
            <p:cNvPr id="42" name="Picture 41" descr="Icon of muted microphone">
              <a:extLst>
                <a:ext uri="{FF2B5EF4-FFF2-40B4-BE49-F238E27FC236}">
                  <a16:creationId xmlns:a16="http://schemas.microsoft.com/office/drawing/2014/main" id="{42CA7ABD-EDF2-6047-9E83-25610DFF07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14973" t="4685" r="14251" b="17596"/>
            <a:stretch/>
          </p:blipFill>
          <p:spPr>
            <a:xfrm>
              <a:off x="3509467" y="2041367"/>
              <a:ext cx="392400" cy="401509"/>
            </a:xfrm>
            <a:prstGeom prst="rect">
              <a:avLst/>
            </a:prstGeom>
          </p:spPr>
        </p:pic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B03E3E40-66E1-6043-3069-C60CDA614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CA" sz="2200" b="0" i="0" u="none" strike="noStrike" cap="none" dirty="0">
                <a:solidFill>
                  <a:srgbClr val="434343"/>
                </a:solidFill>
                <a:effectLst/>
                <a:latin typeface="Ubuntu"/>
                <a:ea typeface="Ubuntu"/>
                <a:cs typeface="Ubuntu"/>
                <a:sym typeface="Ubuntu"/>
              </a:rPr>
              <a:t>Quercus </a:t>
            </a:r>
            <a:r>
              <a:rPr lang="en-CA" sz="2200" b="0" i="0" u="none" strike="noStrike" cap="none" dirty="0" err="1">
                <a:solidFill>
                  <a:srgbClr val="434343"/>
                </a:solidFill>
                <a:effectLst/>
                <a:latin typeface="Ubuntu"/>
                <a:ea typeface="Ubuntu"/>
                <a:cs typeface="Ubuntu"/>
                <a:sym typeface="Ubuntu"/>
              </a:rPr>
              <a:t>Quickstart</a:t>
            </a:r>
            <a:r>
              <a:rPr lang="en-CA" sz="1800" b="0" i="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 - Before we get started</a:t>
            </a:r>
            <a:endParaRPr lang="en-CA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61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E50BD8-B00A-B9BF-F821-26381A089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343" y="1299249"/>
            <a:ext cx="3847217" cy="322669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454" y="424871"/>
            <a:ext cx="8405091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Where to get assistance - Divisional support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69454" y="4749040"/>
            <a:ext cx="2121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uoft.me/qsupportcontacts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3B9B59-1709-C540-A5DD-8E2F180D1C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10</a:t>
            </a:fld>
            <a:endParaRPr lang="e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A60B68-90CF-158B-61AA-7A9ED8C9DF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342" y="1302246"/>
            <a:ext cx="3080423" cy="325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489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Webinar Recordings and Events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2AAE40-73B9-6F42-B81A-90C6A0687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216514"/>
              </p:ext>
            </p:extLst>
          </p:nvPr>
        </p:nvGraphicFramePr>
        <p:xfrm>
          <a:off x="1865620" y="1799340"/>
          <a:ext cx="5557033" cy="21945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557033">
                  <a:extLst>
                    <a:ext uri="{9D8B030D-6E8A-4147-A177-3AD203B41FA5}">
                      <a16:colId xmlns:a16="http://schemas.microsoft.com/office/drawing/2014/main" val="13339329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/>
                        <a:t>Online/remote teaching webinars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192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35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Recordings and materials: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uoft.me/ctsi-videos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Upcoming CTSI events:</a:t>
                      </a:r>
                      <a:endParaRPr lang="en-US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teaching.utoronto.ca/events</a:t>
                      </a:r>
                      <a:r>
                        <a:rPr lang="en-US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82224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11</a:t>
            </a:fld>
            <a:endParaRPr lang="e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528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Student support resources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2AAEC6-C178-4C4D-A3C3-3EB76BECFE6C}"/>
              </a:ext>
            </a:extLst>
          </p:cNvPr>
          <p:cNvSpPr txBox="1"/>
          <p:nvPr/>
        </p:nvSpPr>
        <p:spPr>
          <a:xfrm>
            <a:off x="342921" y="4663217"/>
            <a:ext cx="272059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dirty="0">
                <a:latin typeface="Calibri"/>
                <a:cs typeface="Calibri"/>
                <a:hlinkClick r:id="rId3"/>
              </a:rPr>
              <a:t>UofT.me/q-student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F03F13-D2DF-1346-8A0F-EB28C27C8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12</a:t>
            </a:fld>
            <a:endParaRPr lang="es"/>
          </a:p>
        </p:txBody>
      </p:sp>
      <p:pic>
        <p:nvPicPr>
          <p:cNvPr id="4" name="Picture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584F809-DFDB-5C4B-8AE9-C8755A1EEF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45" y="1375323"/>
            <a:ext cx="5461685" cy="267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3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Planning guide: Online Learning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26495" y="4675351"/>
            <a:ext cx="5644494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CA" sz="1800" dirty="0">
                <a:latin typeface="Calibri"/>
                <a:cs typeface="Calibri"/>
                <a:hlinkClick r:id="rId4"/>
              </a:rPr>
              <a:t>teaching.utoronto.ca/resources/planning-online-learning/</a:t>
            </a:r>
            <a:endParaRPr lang="en-US" sz="1800" dirty="0">
              <a:latin typeface="Calibri"/>
              <a:cs typeface="Calibri"/>
              <a:hlinkClick r:id="rId4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897F05-A808-B449-8878-4620A7AC4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13</a:t>
            </a:fld>
            <a:endParaRPr lang="es"/>
          </a:p>
        </p:txBody>
      </p:sp>
      <p:pic>
        <p:nvPicPr>
          <p:cNvPr id="8" name="Picture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CA1B2F59-E5C7-DCEC-8694-AB4B9F9444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0651" y="1352996"/>
            <a:ext cx="6562698" cy="30634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2577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98624"/>
            <a:ext cx="8116866" cy="475600"/>
          </a:xfrm>
        </p:spPr>
        <p:txBody>
          <a:bodyPr/>
          <a:lstStyle/>
          <a:p>
            <a:r>
              <a:rPr lang="en-CA" sz="2000" b="0" dirty="0">
                <a:solidFill>
                  <a:schemeClr val="tx1"/>
                </a:solidFill>
                <a:latin typeface="+mj-lt"/>
              </a:rPr>
              <a:t>Once your Quercus course is done – have a Quercus course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A5C07A-1804-9843-838B-0ACA4AD6F014}"/>
              </a:ext>
            </a:extLst>
          </p:cNvPr>
          <p:cNvSpPr/>
          <p:nvPr/>
        </p:nvSpPr>
        <p:spPr>
          <a:xfrm>
            <a:off x="301284" y="4730914"/>
            <a:ext cx="7217040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CA" sz="1800" dirty="0">
                <a:latin typeface="Calibri"/>
                <a:cs typeface="Calibri"/>
                <a:hlinkClick r:id="rId4"/>
              </a:rPr>
              <a:t>teaching.utoronto.ca/teaching-feedback-services/quercus-course-reviews/</a:t>
            </a:r>
            <a:endParaRPr lang="en-US" sz="1800" dirty="0">
              <a:latin typeface="Calibri"/>
              <a:cs typeface="Calibri"/>
              <a:hlinkClick r:id="rId5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897F05-A808-B449-8878-4620A7AC4F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14</a:t>
            </a:fld>
            <a:endParaRPr lang="e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36AB20-6AB7-C9FA-ED56-5DEB83FABA8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3387" y="1672542"/>
            <a:ext cx="5549153" cy="24481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3254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9807" y="3437823"/>
            <a:ext cx="7744383" cy="1395577"/>
          </a:xfrm>
        </p:spPr>
        <p:txBody>
          <a:bodyPr/>
          <a:lstStyle/>
          <a:p>
            <a:pPr algn="r"/>
            <a:r>
              <a:rPr lang="en-CA" sz="3600" b="0" dirty="0">
                <a:solidFill>
                  <a:schemeClr val="tx1"/>
                </a:solidFill>
                <a:latin typeface="+mj-lt"/>
              </a:rPr>
              <a:t>Questions?</a:t>
            </a:r>
            <a:br>
              <a:rPr lang="en-CA" sz="3600" b="0" dirty="0">
                <a:solidFill>
                  <a:schemeClr val="tx1"/>
                </a:solidFill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Thank you!</a:t>
            </a:r>
            <a:endParaRPr lang="en-CA" sz="3600" b="0" dirty="0">
              <a:latin typeface="+mj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7F6175D-23ED-6546-B54D-E51DD90120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15</a:t>
            </a:fld>
            <a:endParaRPr lang="es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4B9C001-3E63-C065-863B-02E94DF18A47}"/>
              </a:ext>
            </a:extLst>
          </p:cNvPr>
          <p:cNvSpPr txBox="1">
            <a:spLocks/>
          </p:cNvSpPr>
          <p:nvPr/>
        </p:nvSpPr>
        <p:spPr>
          <a:xfrm>
            <a:off x="699808" y="310100"/>
            <a:ext cx="7744383" cy="2675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Ubuntu"/>
              <a:buNone/>
              <a:defRPr sz="2400" b="1" i="0" u="none" strike="noStrike" cap="none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vo"/>
              <a:buNone/>
              <a:defRPr sz="4000" b="0" i="0" u="none" strike="noStrike" cap="none">
                <a:solidFill>
                  <a:srgbClr val="FFFFFF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r>
              <a:rPr lang="en-CA" b="0" dirty="0">
                <a:solidFill>
                  <a:schemeClr val="tx1"/>
                </a:solidFill>
                <a:latin typeface="+mj-lt"/>
              </a:rPr>
              <a:t>CTSI website: </a:t>
            </a:r>
            <a:r>
              <a:rPr lang="en-CA" b="0" dirty="0">
                <a:solidFill>
                  <a:schemeClr val="tx1"/>
                </a:solidFill>
                <a:latin typeface="+mj-lt"/>
                <a:hlinkClick r:id="rId3"/>
              </a:rPr>
              <a:t>teaching.utoronto.ca</a:t>
            </a:r>
            <a:r>
              <a:rPr lang="en-CA" b="0" dirty="0">
                <a:solidFill>
                  <a:schemeClr val="tx1"/>
                </a:solidFill>
                <a:latin typeface="+mj-lt"/>
              </a:rPr>
              <a:t> </a:t>
            </a:r>
            <a:br>
              <a:rPr lang="en-CA" b="0" dirty="0">
                <a:solidFill>
                  <a:schemeClr val="tx1"/>
                </a:solidFill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Upcoming events: </a:t>
            </a:r>
            <a:r>
              <a:rPr lang="en-CA" b="0" dirty="0">
                <a:latin typeface="+mj-lt"/>
                <a:hlinkClick r:id="rId4"/>
              </a:rPr>
              <a:t>teaching.utoronto.ca/events</a:t>
            </a:r>
            <a:r>
              <a:rPr lang="en-CA" b="0" dirty="0">
                <a:latin typeface="+mj-lt"/>
              </a:rPr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Quercus Support Resources: </a:t>
            </a:r>
            <a:r>
              <a:rPr lang="en-CA" b="0" dirty="0">
                <a:latin typeface="+mj-lt"/>
                <a:hlinkClick r:id="rId5"/>
              </a:rPr>
              <a:t>uoft.me/qresources</a:t>
            </a:r>
            <a:r>
              <a:rPr lang="en-CA" b="0" dirty="0">
                <a:latin typeface="+mj-lt"/>
              </a:rPr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Divisional Support: </a:t>
            </a:r>
            <a:r>
              <a:rPr lang="en-CA" b="0" dirty="0">
                <a:hlinkClick r:id="rId6"/>
              </a:rPr>
              <a:t>uoft.me/qsupportcontacts</a:t>
            </a:r>
            <a:r>
              <a:rPr lang="en-CA" b="0" dirty="0"/>
              <a:t> </a:t>
            </a:r>
            <a:br>
              <a:rPr lang="en-CA" b="0" dirty="0"/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CTSI webinar recordings: </a:t>
            </a:r>
            <a:r>
              <a:rPr lang="en-CA" b="0" dirty="0">
                <a:hlinkClick r:id="rId7"/>
              </a:rPr>
              <a:t>uoft.me/ctsi-videos</a:t>
            </a:r>
            <a:r>
              <a:rPr lang="en-CA" b="0" dirty="0"/>
              <a:t> </a:t>
            </a:r>
            <a:br>
              <a:rPr lang="en-CA" b="0" dirty="0">
                <a:latin typeface="+mj-lt"/>
              </a:rPr>
            </a:br>
            <a:r>
              <a:rPr lang="en-CA" b="0" dirty="0">
                <a:solidFill>
                  <a:schemeClr val="tx1"/>
                </a:solidFill>
                <a:latin typeface="+mj-lt"/>
              </a:rPr>
              <a:t>Questions: </a:t>
            </a:r>
            <a:r>
              <a:rPr lang="en-CA" b="0" dirty="0">
                <a:latin typeface="+mj-lt"/>
                <a:hlinkClick r:id="rId8"/>
              </a:rPr>
              <a:t>q.help@utoronto.ca</a:t>
            </a:r>
            <a:r>
              <a:rPr lang="en-CA" b="0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101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529-F4F7-4F11-BF87-DD6CF60AF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4024" y="897056"/>
            <a:ext cx="7808057" cy="2162970"/>
          </a:xfrm>
        </p:spPr>
        <p:txBody>
          <a:bodyPr/>
          <a:lstStyle/>
          <a:p>
            <a:r>
              <a:rPr lang="en-CA" sz="2000" dirty="0"/>
              <a:t>Agenda:  </a:t>
            </a:r>
            <a:br>
              <a:rPr lang="en-CA" sz="2000" dirty="0"/>
            </a:br>
            <a:br>
              <a:rPr lang="en-CA" sz="2000" dirty="0"/>
            </a:br>
            <a:r>
              <a:rPr lang="en-CA" sz="2000" dirty="0"/>
              <a:t>10am-11am, Overview of Quercus for instructors</a:t>
            </a:r>
            <a:br>
              <a:rPr lang="en-CA" sz="2000" dirty="0"/>
            </a:br>
            <a:r>
              <a:rPr lang="en-CA" sz="2000" dirty="0"/>
              <a:t>11:00-11:10, Break</a:t>
            </a:r>
            <a:br>
              <a:rPr lang="en-CA" sz="2000" dirty="0"/>
            </a:br>
            <a:r>
              <a:rPr lang="en-CA" sz="2000" dirty="0"/>
              <a:t>11:10-11:30, Importing a course template, creating a homepage</a:t>
            </a:r>
            <a:br>
              <a:rPr lang="en-CA" sz="2000" dirty="0"/>
            </a:br>
            <a:r>
              <a:rPr lang="en-CA" sz="2000" dirty="0"/>
              <a:t>11:30-noon, Questions and sharing of instructor use cases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10861-55A7-0246-B6B1-FA6A623F47FA}"/>
              </a:ext>
            </a:extLst>
          </p:cNvPr>
          <p:cNvSpPr txBox="1"/>
          <p:nvPr/>
        </p:nvSpPr>
        <p:spPr>
          <a:xfrm>
            <a:off x="4548146" y="321232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054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Overview of Quercus for instructors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2AAE40-73B9-6F42-B81A-90C6A06877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47576"/>
              </p:ext>
            </p:extLst>
          </p:nvPr>
        </p:nvGraphicFramePr>
        <p:xfrm>
          <a:off x="1796995" y="1570740"/>
          <a:ext cx="5823005" cy="265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823005">
                  <a:extLst>
                    <a:ext uri="{9D8B030D-6E8A-4147-A177-3AD203B41FA5}">
                      <a16:colId xmlns:a16="http://schemas.microsoft.com/office/drawing/2014/main" val="1333932927"/>
                    </a:ext>
                  </a:extLst>
                </a:gridCol>
              </a:tblGrid>
              <a:tr h="203331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CA" sz="2400" b="0">
                          <a:latin typeface="+mn-lt"/>
                        </a:rPr>
                        <a:t>- Accessing Quercus &amp; Your Courses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Overview &amp; Navigation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Course Customization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Announcements &amp; Communication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Adding Course Content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Assignments &amp; Grading </a:t>
                      </a:r>
                      <a:br>
                        <a:rPr lang="en-CA" sz="2400" b="0">
                          <a:latin typeface="+mn-lt"/>
                        </a:rPr>
                      </a:br>
                      <a:r>
                        <a:rPr lang="en-CA" sz="2400" b="0">
                          <a:latin typeface="+mn-lt"/>
                        </a:rPr>
                        <a:t>- Quercus Logistics &amp; Course Lifecycle</a:t>
                      </a:r>
                      <a:endParaRPr lang="en-US" sz="20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19295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43590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3</a:t>
            </a:fld>
            <a:endParaRPr lang="e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456BE2-F4BB-FC4B-8021-EB597EBEDD77}"/>
              </a:ext>
            </a:extLst>
          </p:cNvPr>
          <p:cNvSpPr txBox="1"/>
          <p:nvPr/>
        </p:nvSpPr>
        <p:spPr>
          <a:xfrm>
            <a:off x="4572000" y="12557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>
              <a:solidFill>
                <a:prstClr val="black"/>
              </a:solidFill>
              <a:latin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441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What is Quercus?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4</a:t>
            </a:fld>
            <a:endParaRPr lang="es"/>
          </a:p>
        </p:txBody>
      </p:sp>
      <p:pic>
        <p:nvPicPr>
          <p:cNvPr id="1026" name="Picture 2" descr="Canvas LMS | Office of Information Technology | SMU">
            <a:extLst>
              <a:ext uri="{FF2B5EF4-FFF2-40B4-BE49-F238E27FC236}">
                <a16:creationId xmlns:a16="http://schemas.microsoft.com/office/drawing/2014/main" id="{D6157255-04D0-638B-C57E-12E8FC13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307" y="3208487"/>
            <a:ext cx="3596341" cy="125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D892A62-1D43-0A6B-3311-E3860CA7AD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0" y="1385645"/>
            <a:ext cx="7772400" cy="20315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1F4842E-CF2C-2DED-2987-5DF72F3271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18523" y="3331396"/>
            <a:ext cx="1079500" cy="927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864111-98D1-027B-EB68-4C4E919D1AE0}"/>
              </a:ext>
            </a:extLst>
          </p:cNvPr>
          <p:cNvSpPr/>
          <p:nvPr/>
        </p:nvSpPr>
        <p:spPr>
          <a:xfrm>
            <a:off x="513567" y="4716757"/>
            <a:ext cx="50401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teaching.utoronto.ca/educational-technology/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63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Let’s take a tour of a Quercus course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5</a:t>
            </a:fld>
            <a:endParaRPr lang="e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00BFD7-10EB-1541-9598-565E6373D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5968" y="1467782"/>
            <a:ext cx="5592064" cy="28576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2950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8E529-F4F7-4F11-BF87-DD6CF60AF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0649" y="1311750"/>
            <a:ext cx="6674609" cy="2162970"/>
          </a:xfrm>
        </p:spPr>
        <p:txBody>
          <a:bodyPr/>
          <a:lstStyle/>
          <a:p>
            <a:r>
              <a:rPr lang="en-CA" sz="2000" dirty="0"/>
              <a:t>Break time!  </a:t>
            </a:r>
            <a:endParaRPr lang="en-CA" sz="200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F10861-55A7-0246-B6B1-FA6A623F47FA}"/>
              </a:ext>
            </a:extLst>
          </p:cNvPr>
          <p:cNvSpPr txBox="1"/>
          <p:nvPr/>
        </p:nvSpPr>
        <p:spPr>
          <a:xfrm>
            <a:off x="4548146" y="321232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68569" tIns="68569" rIns="68569" bIns="68569" rtlCol="0" anchor="b" anchorCtr="0">
            <a:noAutofit/>
          </a:bodyPr>
          <a:lstStyle/>
          <a:p>
            <a:pPr algn="l" defTabSz="685783"/>
            <a:endParaRPr lang="en-US" sz="2800" b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83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 dirty="0">
                <a:solidFill>
                  <a:schemeClr val="tx1"/>
                </a:solidFill>
                <a:latin typeface="+mj-lt"/>
              </a:rPr>
              <a:t>Import a course template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990448-423D-0F41-BE41-8D0C6A1306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7</a:t>
            </a:fld>
            <a:endParaRPr lang="e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5B05AB-75E1-B62C-E640-06CB618D15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164" y="1432812"/>
            <a:ext cx="5455024" cy="29276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4C0BFD-8588-3B88-A628-7EDA33A5BE79}"/>
              </a:ext>
            </a:extLst>
          </p:cNvPr>
          <p:cNvSpPr/>
          <p:nvPr/>
        </p:nvSpPr>
        <p:spPr>
          <a:xfrm>
            <a:off x="304632" y="4706128"/>
            <a:ext cx="6742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https://teaching.utoronto.ca/resources/quercus-course-templates-and-example-courses/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364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40BD18A-A2A8-EF29-BAD2-342E5B77E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2650" y="1974834"/>
            <a:ext cx="1927495" cy="15873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B355D7-601C-78A9-629D-38A6B5A4E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400" dirty="0"/>
              <a:t>Building a Welcoming Home Page in Quercus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9E3EA-4FC2-54A6-A39A-5ED44AC65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855" y="1261468"/>
            <a:ext cx="8304628" cy="3401749"/>
          </a:xfrm>
        </p:spPr>
        <p:txBody>
          <a:bodyPr/>
          <a:lstStyle/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Social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lets students know that they are part of a community of learners.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provides access to an  online location for discussions/ questions.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Teaching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introduces students to the teaching team.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provides information about how  the course functions.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Cognitive Presence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draws attention to key course learning goals/outcomes.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The Home Page includes a visual that represents the subject matter.</a:t>
            </a:r>
          </a:p>
          <a:p>
            <a:pPr lvl="1" algn="l"/>
            <a:endParaRPr lang="en-CA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Accessibility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Accessibility The Home Page passed the Accessibility Checker.</a:t>
            </a:r>
          </a:p>
          <a:p>
            <a:pPr lvl="1" algn="l"/>
            <a:r>
              <a:rPr lang="en-CA" dirty="0">
                <a:solidFill>
                  <a:schemeClr val="tx2">
                    <a:lumMod val="50000"/>
                  </a:schemeClr>
                </a:solidFill>
              </a:rPr>
              <a:t>Materials on the Home Page (e.g., videos, linked content) are accessible.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6FDF3-6CBF-0E71-17EE-5EDC9908D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8</a:t>
            </a:fld>
            <a:endParaRPr lang="e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B8A8ABF-D697-766E-56B4-344D8DBA1140}"/>
              </a:ext>
            </a:extLst>
          </p:cNvPr>
          <p:cNvSpPr txBox="1">
            <a:spLocks/>
          </p:cNvSpPr>
          <p:nvPr/>
        </p:nvSpPr>
        <p:spPr>
          <a:xfrm>
            <a:off x="433855" y="299145"/>
            <a:ext cx="8304628" cy="874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Ubuntu"/>
              <a:buNone/>
              <a:defRPr sz="2200" b="1" i="0" u="none" strike="noStrike" cap="none">
                <a:solidFill>
                  <a:srgbClr val="434343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Bodoni"/>
              <a:buNone/>
              <a:defRPr sz="2400" b="1" i="0" u="none" strike="noStrike" cap="none">
                <a:solidFill>
                  <a:srgbClr val="434343"/>
                </a:solidFill>
                <a:latin typeface="Bodoni"/>
                <a:ea typeface="Bodoni"/>
                <a:cs typeface="Bodoni"/>
                <a:sym typeface="Bodoni"/>
              </a:defRPr>
            </a:lvl9pPr>
          </a:lstStyle>
          <a:p>
            <a:r>
              <a:rPr lang="en-CA" sz="2000" dirty="0"/>
              <a:t>New Asynchronous Program:</a:t>
            </a:r>
            <a:br>
              <a:rPr lang="en-CA" sz="2000" dirty="0"/>
            </a:br>
            <a:r>
              <a:rPr lang="en-CA" sz="2000" dirty="0"/>
              <a:t>Building a Welcoming Home Page in Quercus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351CF9-02AF-212F-0074-0EE0B97FA6FC}"/>
              </a:ext>
            </a:extLst>
          </p:cNvPr>
          <p:cNvSpPr txBox="1"/>
          <p:nvPr/>
        </p:nvSpPr>
        <p:spPr>
          <a:xfrm>
            <a:off x="4410094" y="4198065"/>
            <a:ext cx="4412914" cy="930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rtlCol="0" anchor="b" anchorCtr="0">
            <a:noAutofit/>
          </a:bodyPr>
          <a:lstStyle/>
          <a:p>
            <a:pPr defTabSz="685783"/>
            <a:r>
              <a:rPr lang="en-US" sz="2000" dirty="0">
                <a:solidFill>
                  <a:prstClr val="black"/>
                </a:solidFill>
                <a:latin typeface="Calibri"/>
              </a:rPr>
              <a:t>Register at: </a:t>
            </a:r>
            <a:r>
              <a:rPr lang="en-US" sz="2000" b="1" i="1" dirty="0" err="1">
                <a:solidFill>
                  <a:prstClr val="black"/>
                </a:solidFill>
                <a:latin typeface="Calibri"/>
                <a:hlinkClick r:id="rId4"/>
              </a:rPr>
              <a:t>uoft.me</a:t>
            </a:r>
            <a:r>
              <a:rPr lang="en-US" sz="2000" b="1" i="1" dirty="0">
                <a:solidFill>
                  <a:prstClr val="black"/>
                </a:solidFill>
                <a:latin typeface="Calibri"/>
                <a:hlinkClick r:id="rId4"/>
              </a:rPr>
              <a:t>/q-homepage</a:t>
            </a:r>
            <a:endParaRPr lang="en-US" sz="2000" b="1" i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305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62F0D01-D81D-0147-ADDD-29987F873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67" y="415635"/>
            <a:ext cx="8116866" cy="714389"/>
          </a:xfrm>
        </p:spPr>
        <p:txBody>
          <a:bodyPr/>
          <a:lstStyle/>
          <a:p>
            <a:r>
              <a:rPr lang="en-CA" sz="3600" b="0">
                <a:solidFill>
                  <a:schemeClr val="tx1"/>
                </a:solidFill>
                <a:latin typeface="+mj-lt"/>
              </a:rPr>
              <a:t>Quercus support resources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DEE2B0-B766-4A49-A653-5E95E4AF4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s" smtClean="0"/>
              <a:pPr/>
              <a:t>9</a:t>
            </a:fld>
            <a:endParaRPr lang="e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626E73-987A-7077-38FA-54F6C84E0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42" y="1302246"/>
            <a:ext cx="3080423" cy="325303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F334F50-CBFB-91BF-42E7-065993647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02246"/>
            <a:ext cx="3976658" cy="322622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DD8268-2D73-E7B3-495E-5884F47E1143}"/>
              </a:ext>
            </a:extLst>
          </p:cNvPr>
          <p:cNvSpPr/>
          <p:nvPr/>
        </p:nvSpPr>
        <p:spPr>
          <a:xfrm>
            <a:off x="513567" y="4743390"/>
            <a:ext cx="23936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UofT.me/qresources</a:t>
            </a:r>
            <a:r>
              <a:rPr lang="en-CA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618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inimal Ch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spcFirstLastPara="1" wrap="square" lIns="68569" tIns="68569" rIns="68569" bIns="68569" anchor="b" anchorCtr="0">
        <a:noAutofit/>
      </a:bodyPr>
      <a:lstStyle>
        <a:defPPr algn="l" defTabSz="685783">
          <a:defRPr sz="2800" b="0" dirty="0">
            <a:solidFill>
              <a:prstClr val="black"/>
            </a:solidFill>
            <a:latin typeface="Calibr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inimal Char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361F6C43DFD04EA748924D78AA9FC7" ma:contentTypeVersion="18" ma:contentTypeDescription="Create a new document." ma:contentTypeScope="" ma:versionID="0983b32373e60e183758cba4028ad806">
  <xsd:schema xmlns:xsd="http://www.w3.org/2001/XMLSchema" xmlns:xs="http://www.w3.org/2001/XMLSchema" xmlns:p="http://schemas.microsoft.com/office/2006/metadata/properties" xmlns:ns2="8e4795b2-e0dd-4b59-a298-64338982e8d3" xmlns:ns3="2d7101ca-28b5-4069-8573-9b2131af4380" targetNamespace="http://schemas.microsoft.com/office/2006/metadata/properties" ma:root="true" ma:fieldsID="008a234f3a0114fe67195da18e150f69" ns2:_="" ns3:_="">
    <xsd:import namespace="8e4795b2-e0dd-4b59-a298-64338982e8d3"/>
    <xsd:import namespace="2d7101ca-28b5-4069-8573-9b2131af43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Completed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4795b2-e0dd-4b59-a298-64338982e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Completed" ma:index="20" nillable="true" ma:displayName="Completed" ma:format="Dropdown" ma:internalName="Completed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e164b29-4069-4387-b6aa-f01f2a1f47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101ca-28b5-4069-8573-9b2131af438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7c34002-d42e-4631-99e9-409c2ca1551d}" ma:internalName="TaxCatchAll" ma:showField="CatchAllData" ma:web="2d7101ca-28b5-4069-8573-9b2131af43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pleted xmlns="8e4795b2-e0dd-4b59-a298-64338982e8d3" xsi:nil="true"/>
    <lcf76f155ced4ddcb4097134ff3c332f xmlns="8e4795b2-e0dd-4b59-a298-64338982e8d3">
      <Terms xmlns="http://schemas.microsoft.com/office/infopath/2007/PartnerControls"/>
    </lcf76f155ced4ddcb4097134ff3c332f>
    <TaxCatchAll xmlns="2d7101ca-28b5-4069-8573-9b2131af4380" xsi:nil="true"/>
  </documentManagement>
</p:properties>
</file>

<file path=customXml/itemProps1.xml><?xml version="1.0" encoding="utf-8"?>
<ds:datastoreItem xmlns:ds="http://schemas.openxmlformats.org/officeDocument/2006/customXml" ds:itemID="{A3B51B6F-7B58-4886-A429-5AB23D2B0D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4795b2-e0dd-4b59-a298-64338982e8d3"/>
    <ds:schemaRef ds:uri="2d7101ca-28b5-4069-8573-9b2131af43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8123E5-1397-466D-912A-336A7E9C7D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6A1436-8B7A-493D-90E2-C1EA2C64EF50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2d7101ca-28b5-4069-8573-9b2131af4380"/>
    <ds:schemaRef ds:uri="8e4795b2-e0dd-4b59-a298-64338982e8d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521</Words>
  <Application>Microsoft Macintosh PowerPoint</Application>
  <PresentationFormat>On-screen Show (16:9)</PresentationFormat>
  <Paragraphs>75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Arvo</vt:lpstr>
      <vt:lpstr>Bodoni</vt:lpstr>
      <vt:lpstr>Calibri</vt:lpstr>
      <vt:lpstr>Ubuntu</vt:lpstr>
      <vt:lpstr>Ubuntu Light</vt:lpstr>
      <vt:lpstr>Minimal Charm</vt:lpstr>
      <vt:lpstr>1_Minimal Charm</vt:lpstr>
      <vt:lpstr>Quercus Quickstart - Before we get started</vt:lpstr>
      <vt:lpstr>Agenda:    10am-11am, Overview of Quercus for instructors 11:00-11:10, Break 11:10-11:30, Importing a course template, creating a homepage 11:30-noon, Questions and sharing of instructor use cases</vt:lpstr>
      <vt:lpstr>Overview of Quercus for instructors</vt:lpstr>
      <vt:lpstr>What is Quercus?</vt:lpstr>
      <vt:lpstr>Let’s take a tour of a Quercus course</vt:lpstr>
      <vt:lpstr>Break time!  </vt:lpstr>
      <vt:lpstr>Import a course template</vt:lpstr>
      <vt:lpstr>Building a Welcoming Home Page in Quercus</vt:lpstr>
      <vt:lpstr>Quercus support resources</vt:lpstr>
      <vt:lpstr>Where to get assistance - Divisional support</vt:lpstr>
      <vt:lpstr>Webinar Recordings and Events</vt:lpstr>
      <vt:lpstr>Student support resources</vt:lpstr>
      <vt:lpstr>Planning guide: Online Learning</vt:lpstr>
      <vt:lpstr>Once your Quercus course is done – have a Quercus course review</vt:lpstr>
      <vt:lpstr>Questions?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begins</dc:title>
  <dc:creator>Justin Fletcher</dc:creator>
  <cp:lastModifiedBy>Derek Hunt</cp:lastModifiedBy>
  <cp:revision>2</cp:revision>
  <cp:lastPrinted>2020-04-15T17:07:52Z</cp:lastPrinted>
  <dcterms:modified xsi:type="dcterms:W3CDTF">2024-01-08T17:42:20Z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0x01010036361F6C43DFD04EA748924D78AA9FC7</vt:lpwstr>
  </property>
  <property fmtid="{D5CDD505-2E9C-101B-9397-08002B2CF9AE}" pid="3" name="MediaServiceImageTags">
    <vt:lpwstr/>
  </property>
</Properties>
</file>